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17" r:id="rId2"/>
    <p:sldId id="392" r:id="rId3"/>
    <p:sldId id="258" r:id="rId4"/>
  </p:sldIdLst>
  <p:sldSz cx="9144000" cy="5143500" type="screen16x9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99"/>
    <a:srgbClr val="003300"/>
    <a:srgbClr val="C3C3D7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7509" autoAdjust="0"/>
  </p:normalViewPr>
  <p:slideViewPr>
    <p:cSldViewPr>
      <p:cViewPr>
        <p:scale>
          <a:sx n="80" d="100"/>
          <a:sy n="80" d="100"/>
        </p:scale>
        <p:origin x="-1002" y="-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9689E-4359-4BB4-B498-02FACB9DFC2B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FECEA462-CE01-4150-91A6-2FD16B0FC8D1}">
      <dgm:prSet phldrT="[ข้อความ]" custT="1"/>
      <dgm:spPr>
        <a:solidFill>
          <a:srgbClr val="99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1600" b="1" dirty="0" smtClean="0">
              <a:solidFill>
                <a:schemeClr val="tx1"/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แผนยุทธศาสตร์กระทรวงสาธารณสุข</a:t>
          </a:r>
          <a:endParaRPr lang="th-TH" sz="1600" b="1" dirty="0">
            <a:solidFill>
              <a:schemeClr val="tx1"/>
            </a:solidFill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51B55747-BBA6-4518-B55C-ED71514F972C}" type="parTrans" cxnId="{6132EF99-BC29-4A76-9B43-3B01C4A2AE15}">
      <dgm:prSet/>
      <dgm:spPr/>
      <dgm:t>
        <a:bodyPr/>
        <a:lstStyle/>
        <a:p>
          <a:endParaRPr lang="th-TH" sz="1050" b="1"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A8059989-4909-48F8-A251-6476EED1F283}" type="sibTrans" cxnId="{6132EF99-BC29-4A76-9B43-3B01C4A2AE15}">
      <dgm:prSet/>
      <dgm:spPr/>
      <dgm:t>
        <a:bodyPr/>
        <a:lstStyle/>
        <a:p>
          <a:endParaRPr lang="th-TH" sz="1050" b="1"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5A63A980-460C-499C-8CD3-CC88F94DEA15}">
      <dgm:prSet phldrT="[ข้อความ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h-TH" sz="1600" b="1" dirty="0" smtClean="0">
              <a:solidFill>
                <a:schemeClr val="tx1"/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4 </a:t>
          </a:r>
          <a:r>
            <a:rPr lang="en-US" sz="1600" b="1" dirty="0" smtClean="0">
              <a:solidFill>
                <a:schemeClr val="tx1"/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Excellence </a:t>
          </a:r>
          <a:r>
            <a:rPr lang="en-US" sz="1600" b="1" dirty="0" smtClean="0">
              <a:solidFill>
                <a:schemeClr val="tx1"/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MOPH</a:t>
          </a:r>
          <a:endParaRPr lang="th-TH" sz="1600" b="1" dirty="0">
            <a:solidFill>
              <a:schemeClr val="tx1"/>
            </a:solidFill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5DA7DEA7-8444-45DC-A64C-EDB982BE0B35}" type="parTrans" cxnId="{80040879-A192-4B67-9F93-C430A1426FB6}">
      <dgm:prSet/>
      <dgm:spPr/>
      <dgm:t>
        <a:bodyPr/>
        <a:lstStyle/>
        <a:p>
          <a:endParaRPr lang="th-TH" sz="1050" b="1"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3EA47DDE-0CCF-4FEA-8966-6923B53A78C9}" type="sibTrans" cxnId="{80040879-A192-4B67-9F93-C430A1426FB6}">
      <dgm:prSet/>
      <dgm:spPr/>
      <dgm:t>
        <a:bodyPr/>
        <a:lstStyle/>
        <a:p>
          <a:endParaRPr lang="th-TH" sz="1050" b="1"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86E3429F-6FF0-4F2F-8FC3-139B9A849ECD}" type="pres">
      <dgm:prSet presAssocID="{14E9689E-4359-4BB4-B498-02FACB9DFC2B}" presName="Name0" presStyleCnt="0">
        <dgm:presLayoutVars>
          <dgm:dir/>
          <dgm:animLvl val="lvl"/>
          <dgm:resizeHandles val="exact"/>
        </dgm:presLayoutVars>
      </dgm:prSet>
      <dgm:spPr/>
    </dgm:pt>
    <dgm:pt modelId="{2E6E6CC1-4B61-44AB-A00E-19ABFD3FEF6F}" type="pres">
      <dgm:prSet presAssocID="{FECEA462-CE01-4150-91A6-2FD16B0FC8D1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A6561C-5B1C-4A71-9B55-EA30D13AC76A}" type="pres">
      <dgm:prSet presAssocID="{A8059989-4909-48F8-A251-6476EED1F283}" presName="parTxOnlySpace" presStyleCnt="0"/>
      <dgm:spPr/>
    </dgm:pt>
    <dgm:pt modelId="{15F13C79-C656-473E-99DB-D268D20973DF}" type="pres">
      <dgm:prSet presAssocID="{5A63A980-460C-499C-8CD3-CC88F94DEA1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78972F0-70A2-4606-AF5D-D00370B1C21C}" type="presOf" srcId="{14E9689E-4359-4BB4-B498-02FACB9DFC2B}" destId="{86E3429F-6FF0-4F2F-8FC3-139B9A849ECD}" srcOrd="0" destOrd="0" presId="urn:microsoft.com/office/officeart/2005/8/layout/chevron1"/>
    <dgm:cxn modelId="{80040879-A192-4B67-9F93-C430A1426FB6}" srcId="{14E9689E-4359-4BB4-B498-02FACB9DFC2B}" destId="{5A63A980-460C-499C-8CD3-CC88F94DEA15}" srcOrd="1" destOrd="0" parTransId="{5DA7DEA7-8444-45DC-A64C-EDB982BE0B35}" sibTransId="{3EA47DDE-0CCF-4FEA-8966-6923B53A78C9}"/>
    <dgm:cxn modelId="{6132EF99-BC29-4A76-9B43-3B01C4A2AE15}" srcId="{14E9689E-4359-4BB4-B498-02FACB9DFC2B}" destId="{FECEA462-CE01-4150-91A6-2FD16B0FC8D1}" srcOrd="0" destOrd="0" parTransId="{51B55747-BBA6-4518-B55C-ED71514F972C}" sibTransId="{A8059989-4909-48F8-A251-6476EED1F283}"/>
    <dgm:cxn modelId="{2B24FD1B-8B81-4709-A186-353DB2807B8C}" type="presOf" srcId="{FECEA462-CE01-4150-91A6-2FD16B0FC8D1}" destId="{2E6E6CC1-4B61-44AB-A00E-19ABFD3FEF6F}" srcOrd="0" destOrd="0" presId="urn:microsoft.com/office/officeart/2005/8/layout/chevron1"/>
    <dgm:cxn modelId="{03D2C798-E3BA-4467-923D-0FE6AB084603}" type="presOf" srcId="{5A63A980-460C-499C-8CD3-CC88F94DEA15}" destId="{15F13C79-C656-473E-99DB-D268D20973DF}" srcOrd="0" destOrd="0" presId="urn:microsoft.com/office/officeart/2005/8/layout/chevron1"/>
    <dgm:cxn modelId="{A1412560-5672-433F-9BC1-34960E9DCEA3}" type="presParOf" srcId="{86E3429F-6FF0-4F2F-8FC3-139B9A849ECD}" destId="{2E6E6CC1-4B61-44AB-A00E-19ABFD3FEF6F}" srcOrd="0" destOrd="0" presId="urn:microsoft.com/office/officeart/2005/8/layout/chevron1"/>
    <dgm:cxn modelId="{63A1CC9D-0A8C-43E5-A008-7DBB3418E0B5}" type="presParOf" srcId="{86E3429F-6FF0-4F2F-8FC3-139B9A849ECD}" destId="{DDA6561C-5B1C-4A71-9B55-EA30D13AC76A}" srcOrd="1" destOrd="0" presId="urn:microsoft.com/office/officeart/2005/8/layout/chevron1"/>
    <dgm:cxn modelId="{FF623905-AECA-4C12-ACAA-676A79EFE3F3}" type="presParOf" srcId="{86E3429F-6FF0-4F2F-8FC3-139B9A849ECD}" destId="{15F13C79-C656-473E-99DB-D268D20973D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E6CC1-4B61-44AB-A00E-19ABFD3FEF6F}">
      <dsp:nvSpPr>
        <dsp:cNvPr id="0" name=""/>
        <dsp:cNvSpPr/>
      </dsp:nvSpPr>
      <dsp:spPr>
        <a:xfrm>
          <a:off x="6708" y="0"/>
          <a:ext cx="4010226" cy="427492"/>
        </a:xfrm>
        <a:prstGeom prst="chevron">
          <a:avLst/>
        </a:prstGeom>
        <a:solidFill>
          <a:srgbClr val="99FF9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dirty="0" smtClean="0">
              <a:solidFill>
                <a:schemeClr val="tx1"/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แผนยุทธศาสตร์กระทรวงสาธารณสุข</a:t>
          </a:r>
          <a:endParaRPr lang="th-TH" sz="1600" b="1" kern="1200" dirty="0">
            <a:solidFill>
              <a:schemeClr val="tx1"/>
            </a:solidFill>
            <a:latin typeface="DB Adman X" panose="02000506090000020004" pitchFamily="2" charset="-34"/>
            <a:cs typeface="DB Adman X" panose="02000506090000020004" pitchFamily="2" charset="-34"/>
          </a:endParaRPr>
        </a:p>
      </dsp:txBody>
      <dsp:txXfrm>
        <a:off x="220454" y="0"/>
        <a:ext cx="3582734" cy="427492"/>
      </dsp:txXfrm>
    </dsp:sp>
    <dsp:sp modelId="{15F13C79-C656-473E-99DB-D268D20973DF}">
      <dsp:nvSpPr>
        <dsp:cNvPr id="0" name=""/>
        <dsp:cNvSpPr/>
      </dsp:nvSpPr>
      <dsp:spPr>
        <a:xfrm>
          <a:off x="3615912" y="0"/>
          <a:ext cx="4010226" cy="427492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4 </a:t>
          </a:r>
          <a:r>
            <a:rPr lang="en-US" sz="1600" b="1" kern="1200" dirty="0" smtClean="0">
              <a:solidFill>
                <a:schemeClr val="tx1"/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Excellence </a:t>
          </a:r>
          <a:r>
            <a:rPr lang="en-US" sz="1600" b="1" kern="1200" dirty="0" smtClean="0">
              <a:solidFill>
                <a:schemeClr val="tx1"/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MOPH</a:t>
          </a:r>
          <a:endParaRPr lang="th-TH" sz="1600" b="1" kern="1200" dirty="0">
            <a:solidFill>
              <a:schemeClr val="tx1"/>
            </a:solidFill>
            <a:latin typeface="DB Adman X" panose="02000506090000020004" pitchFamily="2" charset="-34"/>
            <a:cs typeface="DB Adman X" panose="02000506090000020004" pitchFamily="2" charset="-34"/>
          </a:endParaRPr>
        </a:p>
      </dsp:txBody>
      <dsp:txXfrm>
        <a:off x="3829658" y="0"/>
        <a:ext cx="3582734" cy="427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41820-01AB-4B39-98AB-6398164592D8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99B3E-6EDC-4E3E-BD2B-23C5FDA3AF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742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9B3E-6EDC-4E3E-BD2B-23C5FDA3AF7D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39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FA5-E44D-4681-8DA2-22439E8D404D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432-EA7C-4BD1-8661-36904843D2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767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FA5-E44D-4681-8DA2-22439E8D404D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432-EA7C-4BD1-8661-36904843D2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359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FA5-E44D-4681-8DA2-22439E8D404D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432-EA7C-4BD1-8661-36904843D2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240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FA5-E44D-4681-8DA2-22439E8D404D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432-EA7C-4BD1-8661-36904843D2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308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FA5-E44D-4681-8DA2-22439E8D404D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432-EA7C-4BD1-8661-36904843D2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753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FA5-E44D-4681-8DA2-22439E8D404D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432-EA7C-4BD1-8661-36904843D2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575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FA5-E44D-4681-8DA2-22439E8D404D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432-EA7C-4BD1-8661-36904843D2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649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FA5-E44D-4681-8DA2-22439E8D404D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432-EA7C-4BD1-8661-36904843D2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228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FA5-E44D-4681-8DA2-22439E8D404D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432-EA7C-4BD1-8661-36904843D2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945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FA5-E44D-4681-8DA2-22439E8D404D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432-EA7C-4BD1-8661-36904843D2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334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FA5-E44D-4681-8DA2-22439E8D404D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432-EA7C-4BD1-8661-36904843D2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141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1FA5-E44D-4681-8DA2-22439E8D404D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80432-EA7C-4BD1-8661-36904843D2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457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3707904" y="4233689"/>
            <a:ext cx="2376264" cy="86409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กลุ่ม 2"/>
          <p:cNvGrpSpPr/>
          <p:nvPr/>
        </p:nvGrpSpPr>
        <p:grpSpPr>
          <a:xfrm>
            <a:off x="-36363" y="1"/>
            <a:ext cx="9079997" cy="5097784"/>
            <a:chOff x="-255910" y="-217225"/>
            <a:chExt cx="9079997" cy="5143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2" t="11116" r="7903" b="23967"/>
            <a:stretch/>
          </p:blipFill>
          <p:spPr bwMode="auto">
            <a:xfrm>
              <a:off x="-255910" y="-217225"/>
              <a:ext cx="9063538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73" t="73997" r="12257" b="21170"/>
            <a:stretch/>
          </p:blipFill>
          <p:spPr bwMode="auto">
            <a:xfrm>
              <a:off x="8277425" y="129555"/>
              <a:ext cx="546662" cy="56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3" t="73997" r="12257" b="21170"/>
          <a:stretch/>
        </p:blipFill>
        <p:spPr bwMode="auto">
          <a:xfrm>
            <a:off x="792088" y="3822180"/>
            <a:ext cx="8251546" cy="132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7" t="59326" r="16456" b="30472"/>
          <a:stretch/>
        </p:blipFill>
        <p:spPr bwMode="auto">
          <a:xfrm>
            <a:off x="1253498" y="4411910"/>
            <a:ext cx="7527891" cy="73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ไดอะแกรม 11"/>
          <p:cNvGraphicFramePr/>
          <p:nvPr>
            <p:extLst>
              <p:ext uri="{D42A27DB-BD31-4B8C-83A1-F6EECF244321}">
                <p14:modId xmlns:p14="http://schemas.microsoft.com/office/powerpoint/2010/main" val="3603864591"/>
              </p:ext>
            </p:extLst>
          </p:nvPr>
        </p:nvGraphicFramePr>
        <p:xfrm>
          <a:off x="1079612" y="3795886"/>
          <a:ext cx="7632848" cy="427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ลูกศรลง 8"/>
          <p:cNvSpPr/>
          <p:nvPr/>
        </p:nvSpPr>
        <p:spPr>
          <a:xfrm>
            <a:off x="4644008" y="4233689"/>
            <a:ext cx="504056" cy="24915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ลง 13"/>
          <p:cNvSpPr/>
          <p:nvPr/>
        </p:nvSpPr>
        <p:spPr>
          <a:xfrm>
            <a:off x="7092280" y="4233689"/>
            <a:ext cx="504056" cy="24915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ลง 14"/>
          <p:cNvSpPr/>
          <p:nvPr/>
        </p:nvSpPr>
        <p:spPr>
          <a:xfrm>
            <a:off x="2195736" y="4261513"/>
            <a:ext cx="504056" cy="24915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14"/>
          <a:stretch/>
        </p:blipFill>
        <p:spPr bwMode="auto">
          <a:xfrm>
            <a:off x="216084" y="1206736"/>
            <a:ext cx="4715956" cy="358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5" t="71636" r="31991" b="22231"/>
          <a:stretch/>
        </p:blipFill>
        <p:spPr bwMode="auto">
          <a:xfrm>
            <a:off x="5991564" y="476614"/>
            <a:ext cx="2247304" cy="42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กลุ่ม 4"/>
          <p:cNvGrpSpPr/>
          <p:nvPr/>
        </p:nvGrpSpPr>
        <p:grpSpPr>
          <a:xfrm>
            <a:off x="251520" y="221768"/>
            <a:ext cx="4680520" cy="984968"/>
            <a:chOff x="348135" y="1129308"/>
            <a:chExt cx="4137899" cy="83489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83" t="18208" r="30076" b="68463"/>
            <a:stretch/>
          </p:blipFill>
          <p:spPr bwMode="auto">
            <a:xfrm>
              <a:off x="348135" y="1129308"/>
              <a:ext cx="4137899" cy="83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2" t="21540" r="31444" b="75127"/>
            <a:stretch/>
          </p:blipFill>
          <p:spPr bwMode="auto">
            <a:xfrm>
              <a:off x="3401568" y="1136601"/>
              <a:ext cx="1084466" cy="20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1" t="76829" r="50552" b="-398"/>
          <a:stretch/>
        </p:blipFill>
        <p:spPr bwMode="auto">
          <a:xfrm>
            <a:off x="7571625" y="1946100"/>
            <a:ext cx="1019462" cy="120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5336" r="73479"/>
          <a:stretch/>
        </p:blipFill>
        <p:spPr bwMode="auto">
          <a:xfrm>
            <a:off x="6156619" y="923987"/>
            <a:ext cx="1197113" cy="125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4" t="76228" r="22468" b="-1348"/>
          <a:stretch/>
        </p:blipFill>
        <p:spPr bwMode="auto">
          <a:xfrm>
            <a:off x="6096776" y="2759989"/>
            <a:ext cx="1244731" cy="127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3" t="74420"/>
          <a:stretch/>
        </p:blipFill>
        <p:spPr bwMode="auto">
          <a:xfrm>
            <a:off x="7572280" y="3543191"/>
            <a:ext cx="1069296" cy="125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7" t="11669" r="29312" b="12263"/>
          <a:stretch/>
        </p:blipFill>
        <p:spPr bwMode="auto">
          <a:xfrm>
            <a:off x="2195737" y="173883"/>
            <a:ext cx="4885715" cy="4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วงรี 1"/>
          <p:cNvSpPr/>
          <p:nvPr/>
        </p:nvSpPr>
        <p:spPr>
          <a:xfrm>
            <a:off x="4067944" y="2377328"/>
            <a:ext cx="1296144" cy="11665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4185560" y="2377329"/>
            <a:ext cx="11112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DB Adman X" panose="02000506090000020004" pitchFamily="2" charset="-34"/>
                <a:cs typeface="DB Adman X" panose="02000506090000020004" pitchFamily="2" charset="-34"/>
              </a:rPr>
              <a:t>15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th-TH" sz="1800" b="1" dirty="0" smtClean="0">
                <a:solidFill>
                  <a:schemeClr val="accent6">
                    <a:lumMod val="7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แผนงาน</a:t>
            </a:r>
          </a:p>
          <a:p>
            <a:r>
              <a:rPr lang="th-TH" sz="2000" b="1" dirty="0" smtClean="0">
                <a:latin typeface="DB Adman X" panose="02000506090000020004" pitchFamily="2" charset="-34"/>
                <a:cs typeface="DB Adman X" panose="02000506090000020004" pitchFamily="2" charset="-34"/>
              </a:rPr>
              <a:t>40</a:t>
            </a:r>
            <a:r>
              <a:rPr lang="th-TH" sz="1800" b="1" dirty="0" smtClean="0">
                <a:solidFill>
                  <a:schemeClr val="accent6">
                    <a:lumMod val="7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โครงการ</a:t>
            </a:r>
          </a:p>
          <a:p>
            <a:r>
              <a:rPr lang="th-TH" sz="2400" b="1" dirty="0" smtClean="0">
                <a:latin typeface="DB Adman X" panose="02000506090000020004" pitchFamily="2" charset="-34"/>
                <a:cs typeface="DB Adman X" panose="02000506090000020004" pitchFamily="2" charset="-34"/>
              </a:rPr>
              <a:t>55</a:t>
            </a:r>
            <a:r>
              <a:rPr lang="th-TH" sz="2000" b="1" dirty="0" smtClean="0"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th-TH" sz="1800" b="1" dirty="0" smtClean="0">
                <a:solidFill>
                  <a:schemeClr val="accent6">
                    <a:lumMod val="7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ตัวชี้วัด</a:t>
            </a:r>
            <a:endParaRPr lang="th-TH" sz="1800" b="1" dirty="0">
              <a:solidFill>
                <a:schemeClr val="accent6">
                  <a:lumMod val="75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3684" y="1206639"/>
            <a:ext cx="1027232" cy="108013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4</a:t>
            </a:r>
            <a:r>
              <a:rPr lang="en-US" sz="1600" b="1" dirty="0" smtClean="0">
                <a:solidFill>
                  <a:srgbClr val="C0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แผนงาน</a:t>
            </a:r>
          </a:p>
          <a:p>
            <a:r>
              <a:rPr lang="th-TH" sz="1800" b="1" dirty="0">
                <a:solidFill>
                  <a:srgbClr val="C0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9</a:t>
            </a:r>
            <a:r>
              <a:rPr lang="th-TH" sz="1600" b="1" dirty="0" smtClean="0">
                <a:solidFill>
                  <a:srgbClr val="C0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โครงการ</a:t>
            </a:r>
          </a:p>
          <a:p>
            <a:r>
              <a:rPr lang="th-TH" sz="2000" b="1" dirty="0" smtClean="0">
                <a:solidFill>
                  <a:srgbClr val="C0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13</a:t>
            </a:r>
            <a:r>
              <a:rPr lang="th-TH" sz="1800" b="1" dirty="0" smtClean="0">
                <a:solidFill>
                  <a:srgbClr val="C0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ตัวชี้วัด</a:t>
            </a:r>
            <a:endParaRPr lang="th-TH" sz="1600" b="1" dirty="0">
              <a:solidFill>
                <a:srgbClr val="C00000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8936" y="1191911"/>
            <a:ext cx="1074509" cy="105560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5</a:t>
            </a:r>
            <a:r>
              <a:rPr lang="en-US" sz="1600" b="1" dirty="0" smtClean="0">
                <a:solidFill>
                  <a:schemeClr val="accent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th-TH" sz="1600" b="1" dirty="0" smtClean="0">
                <a:solidFill>
                  <a:schemeClr val="accent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แผนงาน</a:t>
            </a:r>
          </a:p>
          <a:p>
            <a:r>
              <a:rPr lang="th-TH" sz="1600" b="1" dirty="0" smtClean="0">
                <a:solidFill>
                  <a:schemeClr val="accent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21 โครงการ</a:t>
            </a:r>
          </a:p>
          <a:p>
            <a:r>
              <a:rPr lang="th-TH" sz="2000" b="1" dirty="0" smtClean="0">
                <a:solidFill>
                  <a:schemeClr val="accent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27</a:t>
            </a:r>
            <a:r>
              <a:rPr lang="th-TH" sz="1800" b="1" dirty="0" smtClean="0">
                <a:solidFill>
                  <a:schemeClr val="accent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th-TH" sz="1600" b="1" dirty="0" smtClean="0">
                <a:solidFill>
                  <a:schemeClr val="accent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ตัวชี้วัด</a:t>
            </a:r>
            <a:endParaRPr lang="th-TH" sz="1600" b="1" dirty="0">
              <a:solidFill>
                <a:schemeClr val="accent1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528" y="3291830"/>
            <a:ext cx="1027232" cy="1046381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5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th-TH" sz="1600" b="1" dirty="0" smtClean="0">
                <a:solidFill>
                  <a:schemeClr val="accent6">
                    <a:lumMod val="7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แผนงาน</a:t>
            </a:r>
          </a:p>
          <a:p>
            <a:r>
              <a:rPr lang="th-TH" sz="1600" b="1" dirty="0" smtClean="0">
                <a:solidFill>
                  <a:schemeClr val="accent6">
                    <a:lumMod val="7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8 โครงการ</a:t>
            </a:r>
          </a:p>
          <a:p>
            <a:r>
              <a:rPr lang="th-TH" sz="2000" b="1" dirty="0" smtClean="0">
                <a:solidFill>
                  <a:schemeClr val="accent6">
                    <a:lumMod val="7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12</a:t>
            </a:r>
            <a:r>
              <a:rPr lang="th-TH" sz="1800" b="1" dirty="0" smtClean="0">
                <a:solidFill>
                  <a:schemeClr val="accent6">
                    <a:lumMod val="7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th-TH" sz="1600" b="1" dirty="0" smtClean="0">
                <a:solidFill>
                  <a:schemeClr val="accent6">
                    <a:lumMod val="7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ตัวชี้วัด</a:t>
            </a:r>
            <a:endParaRPr lang="th-TH" sz="1600" b="1" dirty="0">
              <a:solidFill>
                <a:schemeClr val="accent6">
                  <a:lumMod val="75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3400" y="3219822"/>
            <a:ext cx="986441" cy="1046381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1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th-TH" sz="1600" b="1" dirty="0" smtClean="0">
                <a:solidFill>
                  <a:schemeClr val="accent3">
                    <a:lumMod val="50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แผนงาน</a:t>
            </a:r>
          </a:p>
          <a:p>
            <a:r>
              <a:rPr lang="th-TH" sz="1600" b="1" dirty="0">
                <a:solidFill>
                  <a:schemeClr val="accent3">
                    <a:lumMod val="50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2</a:t>
            </a:r>
            <a:r>
              <a:rPr lang="th-TH" sz="1600" b="1" dirty="0" smtClean="0">
                <a:solidFill>
                  <a:schemeClr val="accent3">
                    <a:lumMod val="50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โครงการ</a:t>
            </a:r>
          </a:p>
          <a:p>
            <a:r>
              <a:rPr lang="th-TH" sz="2000" b="1" dirty="0">
                <a:solidFill>
                  <a:schemeClr val="accent3">
                    <a:lumMod val="50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3</a:t>
            </a:r>
            <a:r>
              <a:rPr lang="th-TH" sz="1800" b="1" dirty="0" smtClean="0">
                <a:solidFill>
                  <a:schemeClr val="accent3">
                    <a:lumMod val="50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th-TH" sz="1600" b="1" dirty="0" smtClean="0">
                <a:solidFill>
                  <a:schemeClr val="accent3">
                    <a:lumMod val="50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ตัวชี้วัด</a:t>
            </a:r>
            <a:endParaRPr lang="th-TH" sz="1600" b="1" dirty="0">
              <a:solidFill>
                <a:schemeClr val="accent3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cxnSp>
        <p:nvCxnSpPr>
          <p:cNvPr id="6" name="ตัวเชื่อมต่อตรง 5"/>
          <p:cNvCxnSpPr>
            <a:stCxn id="9" idx="3"/>
          </p:cNvCxnSpPr>
          <p:nvPr/>
        </p:nvCxnSpPr>
        <p:spPr>
          <a:xfrm flipV="1">
            <a:off x="2120916" y="1746706"/>
            <a:ext cx="506868" cy="1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 flipV="1">
            <a:off x="6322068" y="1718102"/>
            <a:ext cx="506868" cy="1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 flipV="1">
            <a:off x="2267744" y="3543857"/>
            <a:ext cx="461969" cy="2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>
            <a:endCxn id="11" idx="1"/>
          </p:cNvCxnSpPr>
          <p:nvPr/>
        </p:nvCxnSpPr>
        <p:spPr>
          <a:xfrm>
            <a:off x="7020272" y="3815020"/>
            <a:ext cx="371256" cy="1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4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38</Words>
  <Application>Microsoft Office PowerPoint</Application>
  <PresentationFormat>นำเสนอทางหน้าจอ (16:9)</PresentationFormat>
  <Paragraphs>18</Paragraphs>
  <Slides>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</vt:i4>
      </vt:variant>
    </vt:vector>
  </HeadingPairs>
  <TitlesOfParts>
    <vt:vector size="4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ยุทธศาสตร์กระทรวง 20 ปี   คำรับรองการปฎิบัติราชการ ปี 2561</dc:title>
  <dc:creator>asus pc</dc:creator>
  <cp:lastModifiedBy>asus pc</cp:lastModifiedBy>
  <cp:revision>99</cp:revision>
  <dcterms:created xsi:type="dcterms:W3CDTF">2017-09-16T02:16:54Z</dcterms:created>
  <dcterms:modified xsi:type="dcterms:W3CDTF">2019-09-03T16:17:31Z</dcterms:modified>
</cp:coreProperties>
</file>